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73" r:id="rId12"/>
    <p:sldId id="274" r:id="rId13"/>
    <p:sldId id="264" r:id="rId14"/>
    <p:sldId id="265" r:id="rId15"/>
    <p:sldId id="269" r:id="rId16"/>
    <p:sldId id="266" r:id="rId17"/>
    <p:sldId id="267" r:id="rId18"/>
    <p:sldId id="272" r:id="rId19"/>
    <p:sldId id="275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DE9"/>
    <a:srgbClr val="CEDAD1"/>
    <a:srgbClr val="F957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37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12414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05394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25638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978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39486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0473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61405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5202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28544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9390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47666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20513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6363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04536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11089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31004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853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61239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65193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0941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3527569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3736848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11031" y="230188"/>
            <a:ext cx="1930117" cy="83619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70198" y="5440425"/>
            <a:ext cx="1770950" cy="129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596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C09D9-DBC2-43A6-9632-61106051D0A8}" type="datetimeFigureOut">
              <a:rPr lang="fr-FR" smtClean="0"/>
              <a:pPr/>
              <a:t>14/10/2025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629D0-49A9-4125-B671-89F80E8FCE22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7662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Document_Microsoft_Office_Word2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96879" y="1723942"/>
            <a:ext cx="9144000" cy="2387600"/>
          </a:xfrm>
        </p:spPr>
        <p:txBody>
          <a:bodyPr>
            <a:noAutofit/>
          </a:bodyPr>
          <a:lstStyle/>
          <a:p>
            <a:r>
              <a:rPr lang="fr-FR" sz="5400" b="1" dirty="0">
                <a:solidFill>
                  <a:srgbClr val="00B050"/>
                </a:solidFill>
              </a:rPr>
              <a:t>Transition écologique en santé et prévention des </a:t>
            </a:r>
            <a:r>
              <a:rPr lang="fr-FR" sz="5400" b="1" dirty="0" smtClean="0">
                <a:solidFill>
                  <a:srgbClr val="00B050"/>
                </a:solidFill>
              </a:rPr>
              <a:t>infections.</a:t>
            </a:r>
            <a:endParaRPr lang="fr-FR" sz="5400" b="1" dirty="0">
              <a:solidFill>
                <a:srgbClr val="00B05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5773" y="4516438"/>
            <a:ext cx="9144000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b="1" dirty="0" smtClean="0"/>
              <a:t>Léa LUCIANI</a:t>
            </a:r>
          </a:p>
          <a:p>
            <a:pPr algn="l"/>
            <a:r>
              <a:rPr lang="fr-FR" dirty="0" smtClean="0"/>
              <a:t>MCU-PH LAI – APHM</a:t>
            </a:r>
          </a:p>
          <a:p>
            <a:pPr algn="l"/>
            <a:r>
              <a:rPr lang="fr-FR" dirty="0" smtClean="0"/>
              <a:t>Service de virologie aigüe et tropicale</a:t>
            </a:r>
          </a:p>
          <a:p>
            <a:pPr algn="l"/>
            <a:r>
              <a:rPr lang="fr-FR" dirty="0" smtClean="0"/>
              <a:t>Unité des virus émergents</a:t>
            </a:r>
          </a:p>
          <a:p>
            <a:pPr algn="l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70930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Le plastique dans la peau ?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838200" y="1825625"/>
            <a:ext cx="6074391" cy="435133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Explosion depuis les années 1950</a:t>
            </a:r>
          </a:p>
          <a:p>
            <a:r>
              <a:rPr lang="fr-FR" sz="2400" dirty="0" smtClean="0">
                <a:solidFill>
                  <a:srgbClr val="00B050"/>
                </a:solidFill>
              </a:rPr>
              <a:t>Paradoxe</a:t>
            </a:r>
            <a:r>
              <a:rPr lang="fr-FR" sz="2400" dirty="0" smtClean="0"/>
              <a:t> de la matière</a:t>
            </a:r>
          </a:p>
          <a:p>
            <a:r>
              <a:rPr lang="fr-FR" sz="2400" dirty="0" smtClean="0"/>
              <a:t>7 catégories de plastiques</a:t>
            </a:r>
          </a:p>
          <a:p>
            <a:r>
              <a:rPr lang="fr-FR" sz="2400" dirty="0" smtClean="0">
                <a:solidFill>
                  <a:srgbClr val="00B050"/>
                </a:solidFill>
              </a:rPr>
              <a:t>Accumulation</a:t>
            </a:r>
            <a:r>
              <a:rPr lang="fr-FR" sz="2400" dirty="0" smtClean="0"/>
              <a:t> de </a:t>
            </a:r>
            <a:r>
              <a:rPr lang="fr-FR" sz="2400" dirty="0" err="1" smtClean="0"/>
              <a:t>microplastiques</a:t>
            </a:r>
            <a:r>
              <a:rPr lang="fr-FR" sz="2400" dirty="0" smtClean="0"/>
              <a:t> et </a:t>
            </a:r>
            <a:r>
              <a:rPr lang="fr-FR" sz="2400" dirty="0" err="1" smtClean="0"/>
              <a:t>nanoplastiques</a:t>
            </a:r>
            <a:r>
              <a:rPr lang="fr-FR" sz="2400" dirty="0" smtClean="0"/>
              <a:t> dans l’environnement et les organismes</a:t>
            </a:r>
          </a:p>
          <a:p>
            <a:r>
              <a:rPr lang="fr-FR" sz="2400" dirty="0" smtClean="0"/>
              <a:t>Problème du tri et du recyclage</a:t>
            </a:r>
          </a:p>
          <a:p>
            <a:r>
              <a:rPr lang="fr-FR" sz="2400" dirty="0" smtClean="0"/>
              <a:t>Plastique à usage unique au nom du risque infectieux: à modérer </a:t>
            </a:r>
            <a:endParaRPr lang="fr-FR" sz="2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/>
          <a:srcRect l="18021" t="17129" r="36822" b="8244"/>
          <a:stretch/>
        </p:blipFill>
        <p:spPr>
          <a:xfrm>
            <a:off x="7204881" y="1690688"/>
            <a:ext cx="4787900" cy="445080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tangle 6"/>
          <p:cNvSpPr/>
          <p:nvPr/>
        </p:nvSpPr>
        <p:spPr>
          <a:xfrm>
            <a:off x="7204881" y="6086851"/>
            <a:ext cx="47879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222222"/>
                </a:solidFill>
                <a:latin typeface="+mj-lt"/>
              </a:rPr>
              <a:t>Marfella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, Raffaele, et al. "</a:t>
            </a:r>
            <a:r>
              <a:rPr lang="en-US" sz="1200" dirty="0" err="1">
                <a:solidFill>
                  <a:srgbClr val="222222"/>
                </a:solidFill>
                <a:latin typeface="+mj-lt"/>
              </a:rPr>
              <a:t>Microplastics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 and </a:t>
            </a:r>
            <a:r>
              <a:rPr lang="en-US" sz="1200" dirty="0" err="1">
                <a:solidFill>
                  <a:srgbClr val="222222"/>
                </a:solidFill>
                <a:latin typeface="+mj-lt"/>
              </a:rPr>
              <a:t>nanoplastics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 in </a:t>
            </a:r>
            <a:r>
              <a:rPr lang="en-US" sz="1200" dirty="0" err="1">
                <a:solidFill>
                  <a:srgbClr val="222222"/>
                </a:solidFill>
                <a:latin typeface="+mj-lt"/>
              </a:rPr>
              <a:t>atheromas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 and cardiovascular events." </a:t>
            </a:r>
            <a:r>
              <a:rPr lang="en-US" sz="1200" i="1" dirty="0">
                <a:solidFill>
                  <a:srgbClr val="00B050"/>
                </a:solidFill>
                <a:latin typeface="+mj-lt"/>
              </a:rPr>
              <a:t>New England Journal of Medicine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 390.10 (</a:t>
            </a:r>
            <a:r>
              <a:rPr lang="en-US" sz="1200" dirty="0">
                <a:solidFill>
                  <a:srgbClr val="00B050"/>
                </a:solidFill>
                <a:latin typeface="+mj-lt"/>
              </a:rPr>
              <a:t>2024</a:t>
            </a:r>
            <a:r>
              <a:rPr lang="en-US" sz="1200" dirty="0">
                <a:solidFill>
                  <a:srgbClr val="222222"/>
                </a:solidFill>
                <a:latin typeface="+mj-lt"/>
              </a:rPr>
              <a:t>): 900-910.</a:t>
            </a:r>
            <a:endParaRPr lang="fr-FR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6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3917203"/>
              </p:ext>
            </p:extLst>
          </p:nvPr>
        </p:nvGraphicFramePr>
        <p:xfrm>
          <a:off x="279068" y="320367"/>
          <a:ext cx="5726113" cy="6332537"/>
        </p:xfrm>
        <a:graphic>
          <a:graphicData uri="http://schemas.openxmlformats.org/presentationml/2006/ole">
            <p:oleObj spid="_x0000_s2065" name="Document" r:id="rId3" imgW="5761150" imgH="6375469" progId="Word.Document.12">
              <p:embed/>
            </p:oleObj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4324423"/>
              </p:ext>
            </p:extLst>
          </p:nvPr>
        </p:nvGraphicFramePr>
        <p:xfrm>
          <a:off x="6183075" y="1831502"/>
          <a:ext cx="5761037" cy="3178175"/>
        </p:xfrm>
        <a:graphic>
          <a:graphicData uri="http://schemas.openxmlformats.org/presentationml/2006/ole">
            <p:oleObj spid="_x0000_s2066" name="Document" r:id="rId4" imgW="5761150" imgH="31781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7191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Quels outils ? </a:t>
            </a:r>
            <a:r>
              <a:rPr lang="fr-FR" dirty="0" smtClean="0">
                <a:solidFill>
                  <a:srgbClr val="00B050"/>
                </a:solidFill>
              </a:rPr>
              <a:t>Notion d’ACV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25380" y="1819610"/>
            <a:ext cx="5682916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 smtClean="0"/>
              <a:t>L’</a:t>
            </a:r>
            <a:r>
              <a:rPr lang="fr-FR" b="1" dirty="0" smtClean="0">
                <a:solidFill>
                  <a:srgbClr val="00B050"/>
                </a:solidFill>
              </a:rPr>
              <a:t>A</a:t>
            </a:r>
            <a:r>
              <a:rPr lang="fr-FR" b="1" dirty="0" smtClean="0"/>
              <a:t>nalyse du </a:t>
            </a:r>
            <a:r>
              <a:rPr lang="fr-FR" b="1" dirty="0">
                <a:solidFill>
                  <a:srgbClr val="00B050"/>
                </a:solidFill>
              </a:rPr>
              <a:t>C</a:t>
            </a:r>
            <a:r>
              <a:rPr lang="fr-FR" b="1" dirty="0" smtClean="0"/>
              <a:t>ycle de </a:t>
            </a:r>
            <a:r>
              <a:rPr lang="fr-FR" b="1" dirty="0">
                <a:solidFill>
                  <a:srgbClr val="00B050"/>
                </a:solidFill>
              </a:rPr>
              <a:t>V</a:t>
            </a:r>
            <a:r>
              <a:rPr lang="fr-FR" b="1" dirty="0" smtClean="0"/>
              <a:t>ie </a:t>
            </a:r>
            <a:r>
              <a:rPr lang="fr-FR" dirty="0"/>
              <a:t>est l'outil le plus abouti en matière d’évaluation globale et multicritère des impacts environnementaux. Cette méthode </a:t>
            </a:r>
            <a:r>
              <a:rPr lang="fr-FR" dirty="0" smtClean="0"/>
              <a:t>normalisée (ISO 14040 et 14044) </a:t>
            </a:r>
            <a:r>
              <a:rPr lang="fr-FR" dirty="0"/>
              <a:t>permet de mesurer les effets quantifiables de produits ou de services sur l’environnement.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/>
          <a:srcRect l="43437" t="37500" r="24375" b="14583"/>
          <a:stretch/>
        </p:blipFill>
        <p:spPr>
          <a:xfrm>
            <a:off x="6387674" y="1971675"/>
            <a:ext cx="5640397" cy="472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090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Quels outils ?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6324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 smtClean="0"/>
              <a:t>L’analyse du cycle de vie est une approche </a:t>
            </a:r>
            <a:r>
              <a:rPr lang="fr-FR" dirty="0" smtClean="0">
                <a:solidFill>
                  <a:srgbClr val="00B050"/>
                </a:solidFill>
              </a:rPr>
              <a:t>multicritères</a:t>
            </a:r>
            <a:r>
              <a:rPr lang="fr-FR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 smtClean="0"/>
              <a:t>« </a:t>
            </a:r>
            <a:r>
              <a:rPr lang="fr-FR" dirty="0" smtClean="0">
                <a:solidFill>
                  <a:srgbClr val="00B050"/>
                </a:solidFill>
              </a:rPr>
              <a:t>Empreinte</a:t>
            </a:r>
            <a:r>
              <a:rPr lang="fr-FR" dirty="0" smtClean="0"/>
              <a:t> </a:t>
            </a:r>
            <a:r>
              <a:rPr lang="fr-FR" dirty="0" smtClean="0">
                <a:solidFill>
                  <a:srgbClr val="00B050"/>
                </a:solidFill>
              </a:rPr>
              <a:t>environnementale</a:t>
            </a:r>
            <a:r>
              <a:rPr lang="fr-FR" dirty="0" smtClean="0"/>
              <a:t> d’un produit 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 smtClean="0"/>
              <a:t>Processus complexe nécessite généralement une collaboration avec une entreprise spécialisée.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B050"/>
                </a:solidFill>
              </a:rPr>
              <a:t>Génère des données </a:t>
            </a:r>
            <a:r>
              <a:rPr lang="fr-FR" dirty="0" smtClean="0"/>
              <a:t>utilisables. </a:t>
            </a:r>
            <a:endParaRPr lang="fr-FR" dirty="0"/>
          </a:p>
        </p:txBody>
      </p:sp>
      <p:pic>
        <p:nvPicPr>
          <p:cNvPr id="2050" name="Picture 2" descr="Tout comprendre à l'affichage environnementa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" t="15250" r="8794" b="6437"/>
          <a:stretch/>
        </p:blipFill>
        <p:spPr bwMode="auto">
          <a:xfrm>
            <a:off x="6718735" y="0"/>
            <a:ext cx="54732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06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Quelques exemples d’ACV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6484144" cy="4653757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dirty="0" smtClean="0">
                <a:solidFill>
                  <a:srgbClr val="00B050"/>
                </a:solidFill>
              </a:rPr>
              <a:t>Calots bloc opératoire </a:t>
            </a:r>
            <a:r>
              <a:rPr lang="fr-FR" dirty="0" smtClean="0"/>
              <a:t>à usage unique vs réutilisable</a:t>
            </a:r>
          </a:p>
          <a:p>
            <a:pPr lvl="1">
              <a:lnSpc>
                <a:spcPct val="120000"/>
              </a:lnSpc>
            </a:pPr>
            <a:r>
              <a:rPr lang="fr-FR" dirty="0" smtClean="0"/>
              <a:t>Julie Lardé (Metz-Thionville) </a:t>
            </a:r>
            <a:r>
              <a:rPr lang="fr-FR" dirty="0"/>
              <a:t> </a:t>
            </a:r>
            <a:endParaRPr lang="fr-FR" dirty="0" smtClean="0"/>
          </a:p>
          <a:p>
            <a:pPr marL="0" indent="0">
              <a:lnSpc>
                <a:spcPct val="120000"/>
              </a:lnSpc>
              <a:buNone/>
            </a:pPr>
            <a:endParaRPr lang="fr-F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fr-FR" dirty="0" smtClean="0"/>
              <a:t>Recommandations </a:t>
            </a:r>
            <a:r>
              <a:rPr lang="fr-FR" dirty="0">
                <a:solidFill>
                  <a:srgbClr val="00B050"/>
                </a:solidFill>
              </a:rPr>
              <a:t>SFAR</a:t>
            </a:r>
            <a:r>
              <a:rPr lang="fr-FR" dirty="0"/>
              <a:t> et </a:t>
            </a:r>
            <a:r>
              <a:rPr lang="fr-FR" dirty="0">
                <a:solidFill>
                  <a:srgbClr val="00B050"/>
                </a:solidFill>
              </a:rPr>
              <a:t>SF2H</a:t>
            </a:r>
            <a:r>
              <a:rPr lang="fr-FR" dirty="0"/>
              <a:t> 2021: </a:t>
            </a:r>
            <a:endParaRPr lang="fr-F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fr-FR" dirty="0" smtClean="0"/>
              <a:t>« Les </a:t>
            </a:r>
            <a:r>
              <a:rPr lang="fr-FR" dirty="0"/>
              <a:t>experts suggèrent que le personnel de bloc opératoire porte une tenue dédiée au bloc opératoire, </a:t>
            </a:r>
            <a:r>
              <a:rPr lang="fr-FR" dirty="0">
                <a:solidFill>
                  <a:srgbClr val="00B050"/>
                </a:solidFill>
              </a:rPr>
              <a:t>indifféremment à usage unique ou réutilisable</a:t>
            </a:r>
            <a:r>
              <a:rPr lang="fr-FR" dirty="0"/>
              <a:t>, pour prévenir le risque infectieux pour le patient</a:t>
            </a:r>
            <a:r>
              <a:rPr lang="fr-FR" dirty="0" smtClean="0"/>
              <a:t>. »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 smtClean="0"/>
              <a:t>Quid de l’impact environnemental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 smtClean="0"/>
              <a:t>Coton vs Plastique ?</a:t>
            </a:r>
            <a:endParaRPr lang="fr-FR" b="1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8548141"/>
              </p:ext>
            </p:extLst>
          </p:nvPr>
        </p:nvGraphicFramePr>
        <p:xfrm>
          <a:off x="7460456" y="1690688"/>
          <a:ext cx="4490243" cy="360945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695021">
                  <a:extLst>
                    <a:ext uri="{9D8B030D-6E8A-4147-A177-3AD203B41FA5}">
                      <a16:colId xmlns:a16="http://schemas.microsoft.com/office/drawing/2014/main" xmlns="" val="1025691340"/>
                    </a:ext>
                  </a:extLst>
                </a:gridCol>
                <a:gridCol w="1795222">
                  <a:extLst>
                    <a:ext uri="{9D8B030D-6E8A-4147-A177-3AD203B41FA5}">
                      <a16:colId xmlns:a16="http://schemas.microsoft.com/office/drawing/2014/main" xmlns="" val="1033892515"/>
                    </a:ext>
                  </a:extLst>
                </a:gridCol>
              </a:tblGrid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Catégorie d’impact</a:t>
                      </a:r>
                      <a:endParaRPr lang="fr-FR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Apport du</a:t>
                      </a:r>
                      <a:r>
                        <a:rPr lang="fr-FR" sz="1200" baseline="0" dirty="0" smtClean="0"/>
                        <a:t> réutilisable</a:t>
                      </a:r>
                      <a:endParaRPr lang="fr-FR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2073746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Changement climatique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- 61%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6282860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Ressources </a:t>
                      </a:r>
                      <a:r>
                        <a:rPr lang="fr-FR" sz="1200" baseline="0" dirty="0" smtClean="0"/>
                        <a:t>fossiles</a:t>
                      </a:r>
                      <a:endParaRPr lang="fr-FR" sz="1200" dirty="0" smtClean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>
                          <a:solidFill>
                            <a:srgbClr val="C00000"/>
                          </a:solidFill>
                        </a:rPr>
                        <a:t>+ 67%</a:t>
                      </a:r>
                      <a:endParaRPr lang="fr-FR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7682682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Ressources minérales/métalliques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</a:t>
                      </a:r>
                      <a:r>
                        <a:rPr lang="fr-FR" sz="1200" b="1" baseline="0" dirty="0" smtClean="0">
                          <a:solidFill>
                            <a:srgbClr val="00B050"/>
                          </a:solidFill>
                        </a:rPr>
                        <a:t> 84%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8278944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Ressources</a:t>
                      </a:r>
                      <a:r>
                        <a:rPr lang="fr-FR" sz="1200" baseline="0" dirty="0" smtClean="0"/>
                        <a:t> en eau</a:t>
                      </a:r>
                      <a:endParaRPr lang="fr-FR" sz="1200" dirty="0" smtClean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rgbClr val="C00000"/>
                          </a:solidFill>
                        </a:rPr>
                        <a:t>+ 96%</a:t>
                      </a:r>
                      <a:endParaRPr lang="fr-FR" sz="12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6994069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Utilisation des sols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r>
                        <a:rPr lang="fr-FR" sz="1200" b="0" baseline="0" dirty="0" smtClean="0">
                          <a:solidFill>
                            <a:srgbClr val="C00000"/>
                          </a:solidFill>
                        </a:rPr>
                        <a:t> 95%</a:t>
                      </a:r>
                      <a:endParaRPr lang="fr-FR" sz="12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2590982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Eutrophisation eaux douces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</a:t>
                      </a:r>
                      <a:r>
                        <a:rPr lang="fr-FR" sz="1200" b="1" baseline="0" dirty="0" smtClean="0">
                          <a:solidFill>
                            <a:srgbClr val="00B050"/>
                          </a:solidFill>
                        </a:rPr>
                        <a:t> 64%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4096116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Eutrophisation terrestre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- 84%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3631415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Eutrophisation marine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- 70%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6933303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Acidification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>
                          <a:solidFill>
                            <a:srgbClr val="C00000"/>
                          </a:solidFill>
                        </a:rPr>
                        <a:t>+ 14%</a:t>
                      </a:r>
                      <a:endParaRPr lang="fr-FR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3930825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Appauvrissement couche ozone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- 89%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5720604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Particules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- 77%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1953866"/>
                  </a:ext>
                </a:extLst>
              </a:tr>
              <a:tr h="277650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Formation d’ozone</a:t>
                      </a:r>
                      <a:endParaRPr lang="fr-FR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>
                          <a:solidFill>
                            <a:srgbClr val="00B050"/>
                          </a:solidFill>
                        </a:rPr>
                        <a:t>- 83%</a:t>
                      </a:r>
                      <a:endParaRPr lang="fr-FR" sz="12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6581385"/>
                  </a:ext>
                </a:extLst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 rot="20129578">
            <a:off x="7957382" y="5212548"/>
            <a:ext cx="2704587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Économie de 24 000 € </a:t>
            </a:r>
          </a:p>
          <a:p>
            <a:pPr algn="ctr"/>
            <a:r>
              <a:rPr lang="fr-FR" b="1" dirty="0" smtClean="0"/>
              <a:t>sur 2 ans 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967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Quelques exemples d’ACV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56627" y="1675665"/>
            <a:ext cx="568452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>
                <a:solidFill>
                  <a:srgbClr val="00B050"/>
                </a:solidFill>
              </a:rPr>
              <a:t>Fibroscopes</a:t>
            </a:r>
            <a:r>
              <a:rPr lang="fr-FR" dirty="0" smtClean="0"/>
              <a:t> à usage unique vs réutilisable</a:t>
            </a:r>
          </a:p>
          <a:p>
            <a:pPr lvl="1"/>
            <a:r>
              <a:rPr lang="fr-FR" dirty="0"/>
              <a:t>Romain </a:t>
            </a:r>
            <a:r>
              <a:rPr lang="fr-FR" dirty="0" err="1"/>
              <a:t>Bringier</a:t>
            </a:r>
            <a:r>
              <a:rPr lang="fr-FR" dirty="0"/>
              <a:t> (AP-HP</a:t>
            </a:r>
            <a:r>
              <a:rPr lang="fr-FR" dirty="0" smtClean="0"/>
              <a:t>)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457200" lvl="1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/>
          <a:srcRect l="45250" t="29890" r="31062" b="33667"/>
          <a:stretch/>
        </p:blipFill>
        <p:spPr>
          <a:xfrm>
            <a:off x="6573804" y="1639762"/>
            <a:ext cx="5509340" cy="4767978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704433" y="6407740"/>
            <a:ext cx="537871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700" dirty="0" err="1"/>
              <a:t>Bringier</a:t>
            </a:r>
            <a:r>
              <a:rPr lang="fr-FR" sz="700" dirty="0"/>
              <a:t>, Romain, et al. "An </a:t>
            </a:r>
            <a:r>
              <a:rPr lang="fr-FR" sz="700" dirty="0" err="1"/>
              <a:t>integrated</a:t>
            </a:r>
            <a:r>
              <a:rPr lang="fr-FR" sz="700" dirty="0"/>
              <a:t> </a:t>
            </a:r>
            <a:r>
              <a:rPr lang="fr-FR" sz="700" dirty="0" err="1"/>
              <a:t>environmental</a:t>
            </a:r>
            <a:r>
              <a:rPr lang="fr-FR" sz="700" dirty="0"/>
              <a:t>, </a:t>
            </a:r>
            <a:r>
              <a:rPr lang="fr-FR" sz="700" dirty="0" err="1"/>
              <a:t>economic</a:t>
            </a:r>
            <a:r>
              <a:rPr lang="fr-FR" sz="700" dirty="0"/>
              <a:t>, and </a:t>
            </a:r>
            <a:r>
              <a:rPr lang="fr-FR" sz="700" dirty="0" err="1"/>
              <a:t>clinician</a:t>
            </a:r>
            <a:r>
              <a:rPr lang="fr-FR" sz="700" dirty="0"/>
              <a:t> satisfaction </a:t>
            </a:r>
            <a:r>
              <a:rPr lang="fr-FR" sz="700" dirty="0" err="1"/>
              <a:t>comparison</a:t>
            </a:r>
            <a:r>
              <a:rPr lang="fr-FR" sz="700" dirty="0"/>
              <a:t> </a:t>
            </a:r>
            <a:r>
              <a:rPr lang="fr-FR" sz="700" dirty="0" err="1"/>
              <a:t>between</a:t>
            </a:r>
            <a:r>
              <a:rPr lang="fr-FR" sz="700" dirty="0"/>
              <a:t> single-use and </a:t>
            </a:r>
            <a:r>
              <a:rPr lang="fr-FR" sz="700" dirty="0" err="1"/>
              <a:t>reusable</a:t>
            </a:r>
            <a:r>
              <a:rPr lang="fr-FR" sz="700" dirty="0"/>
              <a:t> flexible bronchoscopes for </a:t>
            </a:r>
            <a:r>
              <a:rPr lang="fr-FR" sz="700" dirty="0" err="1"/>
              <a:t>tracheal</a:t>
            </a:r>
            <a:r>
              <a:rPr lang="fr-FR" sz="700" dirty="0"/>
              <a:t> intubation." </a:t>
            </a:r>
            <a:r>
              <a:rPr lang="fr-FR" sz="700" i="1" dirty="0"/>
              <a:t>British Journal of </a:t>
            </a:r>
            <a:r>
              <a:rPr lang="fr-FR" sz="700" i="1" dirty="0" err="1"/>
              <a:t>Anaesthesia</a:t>
            </a:r>
            <a:r>
              <a:rPr lang="fr-FR" sz="700" dirty="0"/>
              <a:t> 131.1 (2023): e4-e7.</a:t>
            </a: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4451341"/>
              </p:ext>
            </p:extLst>
          </p:nvPr>
        </p:nvGraphicFramePr>
        <p:xfrm>
          <a:off x="387089" y="3103637"/>
          <a:ext cx="6121400" cy="361188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67657">
                  <a:extLst>
                    <a:ext uri="{9D8B030D-6E8A-4147-A177-3AD203B41FA5}">
                      <a16:colId xmlns:a16="http://schemas.microsoft.com/office/drawing/2014/main" xmlns="" val="700608466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xmlns="" val="1439388335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xmlns="" val="2842750595"/>
                    </a:ext>
                  </a:extLst>
                </a:gridCol>
                <a:gridCol w="1687286">
                  <a:extLst>
                    <a:ext uri="{9D8B030D-6E8A-4147-A177-3AD203B41FA5}">
                      <a16:colId xmlns:a16="http://schemas.microsoft.com/office/drawing/2014/main" xmlns="" val="1713912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Usage unique</a:t>
                      </a:r>
                      <a:endParaRPr lang="fr-FR" sz="14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Réutilisable</a:t>
                      </a:r>
                      <a:endParaRPr lang="fr-FR" sz="1400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990533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Emission gaz à effet de serre</a:t>
                      </a:r>
                      <a:endParaRPr lang="fr-FR" sz="1400" b="1" dirty="0"/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Traitement des déchets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425 KgCO2e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1 545 KgCO2e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262298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Production et transport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7 372 KgCO2e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14 KgCO2e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923653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Nettoyage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0 KgCO2e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4 238 KgCO2e 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749321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b="1" dirty="0" smtClean="0"/>
                        <a:t>Total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7 797 KgCO2e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5 797 KgCO2e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7403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fr-FR" sz="1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fr-FR" sz="1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9933928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Analyse financière</a:t>
                      </a:r>
                      <a:endParaRPr lang="fr-FR" sz="1400" b="1" dirty="0"/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SAV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0€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46 284€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134518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Nettoyage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0€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109 160€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22416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Achat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449 160€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14</a:t>
                      </a:r>
                      <a:r>
                        <a:rPr lang="fr-FR" sz="1200" baseline="0" dirty="0" smtClean="0"/>
                        <a:t> 312€</a:t>
                      </a:r>
                      <a:endParaRPr lang="fr-FR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258379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b="1" dirty="0" smtClean="0"/>
                        <a:t>Total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449 160€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 smtClean="0"/>
                        <a:t>169 756€</a:t>
                      </a:r>
                      <a:endParaRPr lang="fr-FR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3789509"/>
                  </a:ext>
                </a:extLst>
              </a:tr>
            </a:tbl>
          </a:graphicData>
        </a:graphic>
      </p:graphicFrame>
      <p:cxnSp>
        <p:nvCxnSpPr>
          <p:cNvPr id="8" name="Connecteur droit 7"/>
          <p:cNvCxnSpPr/>
          <p:nvPr/>
        </p:nvCxnSpPr>
        <p:spPr>
          <a:xfrm>
            <a:off x="4848726" y="3103637"/>
            <a:ext cx="0" cy="3642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3298658" y="3103637"/>
            <a:ext cx="0" cy="3642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379068" y="3103637"/>
            <a:ext cx="0" cy="3642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6522720" y="3103637"/>
            <a:ext cx="0" cy="3642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H="1">
            <a:off x="367036" y="6745997"/>
            <a:ext cx="615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1050758" y="3103637"/>
            <a:ext cx="0" cy="36423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048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Quelques exemples d’ACV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00B050"/>
                </a:solidFill>
              </a:rPr>
              <a:t>L</a:t>
            </a:r>
            <a:r>
              <a:rPr lang="fr-FR" dirty="0" smtClean="0">
                <a:solidFill>
                  <a:srgbClr val="00B050"/>
                </a:solidFill>
              </a:rPr>
              <a:t>ames </a:t>
            </a:r>
            <a:r>
              <a:rPr lang="fr-FR" dirty="0">
                <a:solidFill>
                  <a:srgbClr val="00B050"/>
                </a:solidFill>
              </a:rPr>
              <a:t>de </a:t>
            </a:r>
            <a:r>
              <a:rPr lang="fr-FR" dirty="0" smtClean="0">
                <a:solidFill>
                  <a:srgbClr val="00B050"/>
                </a:solidFill>
              </a:rPr>
              <a:t>laryngoscope </a:t>
            </a:r>
            <a:r>
              <a:rPr lang="fr-FR" dirty="0" smtClean="0"/>
              <a:t>à usage unique vs réutilisable</a:t>
            </a:r>
          </a:p>
          <a:p>
            <a:pPr lvl="1"/>
            <a:r>
              <a:rPr lang="fr-FR" dirty="0" smtClean="0"/>
              <a:t>Ninon </a:t>
            </a:r>
            <a:r>
              <a:rPr lang="fr-FR" dirty="0" err="1" smtClean="0"/>
              <a:t>Rouvière</a:t>
            </a:r>
            <a:r>
              <a:rPr lang="fr-FR" dirty="0" smtClean="0"/>
              <a:t> (Nîmes – Montpellier)</a:t>
            </a:r>
          </a:p>
          <a:p>
            <a:pPr marL="457200" lvl="1" indent="0">
              <a:buNone/>
            </a:pPr>
            <a:r>
              <a:rPr lang="fr-FR" dirty="0"/>
              <a:t> </a:t>
            </a:r>
          </a:p>
          <a:p>
            <a:pPr lvl="1"/>
            <a:endParaRPr lang="fr-FR" dirty="0"/>
          </a:p>
        </p:txBody>
      </p:sp>
      <p:pic>
        <p:nvPicPr>
          <p:cNvPr id="1026" name="Picture 2" descr="https://ars.els-cdn.com/content/image/1-s2.0-S235255682300084X-gr3_lr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r="13450" b="30415"/>
          <a:stretch/>
        </p:blipFill>
        <p:spPr bwMode="auto">
          <a:xfrm>
            <a:off x="1143000" y="2771964"/>
            <a:ext cx="6575425" cy="363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3000" y="6388100"/>
            <a:ext cx="6575425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800" dirty="0" err="1">
                <a:solidFill>
                  <a:srgbClr val="222222"/>
                </a:solidFill>
                <a:latin typeface="+mj-lt"/>
              </a:rPr>
              <a:t>Rouvière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, N., et al. "</a:t>
            </a:r>
            <a:r>
              <a:rPr lang="fr-FR" sz="800" dirty="0" err="1">
                <a:solidFill>
                  <a:srgbClr val="222222"/>
                </a:solidFill>
                <a:latin typeface="+mj-lt"/>
              </a:rPr>
              <a:t>Reusable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 laryngoscope </a:t>
            </a:r>
            <a:r>
              <a:rPr lang="fr-FR" sz="800" dirty="0" err="1">
                <a:solidFill>
                  <a:srgbClr val="222222"/>
                </a:solidFill>
                <a:latin typeface="+mj-lt"/>
              </a:rPr>
              <a:t>blades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: a more </a:t>
            </a:r>
            <a:r>
              <a:rPr lang="fr-FR" sz="800" dirty="0" err="1">
                <a:solidFill>
                  <a:srgbClr val="222222"/>
                </a:solidFill>
                <a:latin typeface="+mj-lt"/>
              </a:rPr>
              <a:t>eco-responsible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 and </a:t>
            </a:r>
            <a:r>
              <a:rPr lang="fr-FR" sz="800" dirty="0" err="1">
                <a:solidFill>
                  <a:srgbClr val="222222"/>
                </a:solidFill>
                <a:latin typeface="+mj-lt"/>
              </a:rPr>
              <a:t>cost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-effective alternative." </a:t>
            </a:r>
            <a:r>
              <a:rPr lang="fr-FR" sz="800" i="1" dirty="0" err="1">
                <a:solidFill>
                  <a:srgbClr val="222222"/>
                </a:solidFill>
                <a:latin typeface="+mj-lt"/>
              </a:rPr>
              <a:t>Anaesthesia</a:t>
            </a:r>
            <a:r>
              <a:rPr lang="fr-FR" sz="800" i="1" dirty="0">
                <a:solidFill>
                  <a:srgbClr val="222222"/>
                </a:solidFill>
                <a:latin typeface="+mj-lt"/>
              </a:rPr>
              <a:t> Critical Care &amp; Pain </a:t>
            </a:r>
            <a:r>
              <a:rPr lang="fr-FR" sz="800" i="1" dirty="0" err="1">
                <a:solidFill>
                  <a:srgbClr val="222222"/>
                </a:solidFill>
                <a:latin typeface="+mj-lt"/>
              </a:rPr>
              <a:t>Medicine</a:t>
            </a:r>
            <a:r>
              <a:rPr lang="fr-FR" sz="800" dirty="0">
                <a:solidFill>
                  <a:srgbClr val="222222"/>
                </a:solidFill>
                <a:latin typeface="+mj-lt"/>
              </a:rPr>
              <a:t> 42.5 (2023): 101276.</a:t>
            </a:r>
            <a:endParaRPr lang="fr-FR" sz="800" dirty="0">
              <a:latin typeface="+mj-lt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84485" y="421070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Nombre d’utilisation</a:t>
            </a:r>
            <a:endParaRPr lang="fr-FR" b="1" dirty="0"/>
          </a:p>
        </p:txBody>
      </p:sp>
      <p:sp>
        <p:nvSpPr>
          <p:cNvPr id="7" name="Rectangle 6"/>
          <p:cNvSpPr/>
          <p:nvPr/>
        </p:nvSpPr>
        <p:spPr>
          <a:xfrm rot="16200000">
            <a:off x="-2126014" y="319440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b="1" dirty="0" smtClean="0"/>
              <a:t>Différence d’impact écologique (%)</a:t>
            </a:r>
            <a:endParaRPr lang="fr-FR" sz="1600" dirty="0"/>
          </a:p>
        </p:txBody>
      </p:sp>
      <p:pic>
        <p:nvPicPr>
          <p:cNvPr id="1028" name="Picture 4" descr="https://ars.els-cdn.com/content/image/1-s2.0-S235255682300084X-gr3_lr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741" r="70843"/>
          <a:stretch/>
        </p:blipFill>
        <p:spPr bwMode="auto">
          <a:xfrm>
            <a:off x="8035692" y="3188368"/>
            <a:ext cx="2872040" cy="184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84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Vers le réutilisable ?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Toutes les ACV montrent que l’impact environnemental du </a:t>
            </a:r>
            <a:r>
              <a:rPr lang="fr-FR" dirty="0" smtClean="0">
                <a:solidFill>
                  <a:srgbClr val="00B050"/>
                </a:solidFill>
              </a:rPr>
              <a:t>réutilisable</a:t>
            </a:r>
            <a:r>
              <a:rPr lang="fr-FR" dirty="0" smtClean="0"/>
              <a:t> est diminué par rapport à l’usage unique </a:t>
            </a:r>
          </a:p>
          <a:p>
            <a:r>
              <a:rPr lang="fr-FR" dirty="0" smtClean="0"/>
              <a:t>Nécessité d’</a:t>
            </a:r>
            <a:r>
              <a:rPr lang="fr-FR" dirty="0" smtClean="0">
                <a:solidFill>
                  <a:srgbClr val="00B050"/>
                </a:solidFill>
              </a:rPr>
              <a:t>encadrer </a:t>
            </a:r>
            <a:r>
              <a:rPr lang="fr-FR" dirty="0" smtClean="0"/>
              <a:t>la réutilisation de manière institutionnelle</a:t>
            </a:r>
          </a:p>
          <a:p>
            <a:r>
              <a:rPr lang="fr-FR" dirty="0" smtClean="0"/>
              <a:t>Prendre en compte le procédé de nettoyage/stérilisation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Documenter</a:t>
            </a:r>
            <a:r>
              <a:rPr lang="fr-FR" dirty="0" smtClean="0"/>
              <a:t> au maximum pour encadrer la transition</a:t>
            </a:r>
          </a:p>
          <a:p>
            <a:r>
              <a:rPr lang="fr-FR" dirty="0" smtClean="0"/>
              <a:t>Ne pas adopter de mesures « mixtes »</a:t>
            </a:r>
          </a:p>
          <a:p>
            <a:r>
              <a:rPr lang="fr-FR" dirty="0" smtClean="0"/>
              <a:t>Rôle des sociétés savantes </a:t>
            </a:r>
          </a:p>
          <a:p>
            <a:r>
              <a:rPr lang="fr-FR" dirty="0" smtClean="0"/>
              <a:t>Générer des données ?</a:t>
            </a:r>
          </a:p>
        </p:txBody>
      </p:sp>
    </p:spTree>
    <p:extLst>
      <p:ext uri="{BB962C8B-B14F-4D97-AF65-F5344CB8AC3E}">
        <p14:creationId xmlns:p14="http://schemas.microsoft.com/office/powerpoint/2010/main" xmlns="" val="301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Changement de pratiques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838200" y="1825625"/>
            <a:ext cx="3140122" cy="4351338"/>
          </a:xfrm>
        </p:spPr>
        <p:txBody>
          <a:bodyPr>
            <a:normAutofit/>
          </a:bodyPr>
          <a:lstStyle/>
          <a:p>
            <a:r>
              <a:rPr lang="fr-FR" sz="2400" dirty="0" smtClean="0"/>
              <a:t>Exemple du </a:t>
            </a:r>
            <a:r>
              <a:rPr lang="fr-FR" sz="2400" dirty="0" smtClean="0">
                <a:solidFill>
                  <a:srgbClr val="00B050"/>
                </a:solidFill>
              </a:rPr>
              <a:t>bloc opératoire</a:t>
            </a:r>
          </a:p>
          <a:p>
            <a:r>
              <a:rPr lang="fr-FR" sz="2400" dirty="0" smtClean="0"/>
              <a:t>Pollution importante de ce secteur</a:t>
            </a:r>
          </a:p>
          <a:p>
            <a:r>
              <a:rPr lang="fr-FR" sz="2400" dirty="0" smtClean="0"/>
              <a:t>Prise de conscience précoce et </a:t>
            </a:r>
            <a:r>
              <a:rPr lang="fr-FR" sz="2400" smtClean="0">
                <a:solidFill>
                  <a:srgbClr val="00B050"/>
                </a:solidFill>
              </a:rPr>
              <a:t>SFAR</a:t>
            </a:r>
            <a:r>
              <a:rPr lang="fr-FR" sz="2400" smtClean="0"/>
              <a:t> pionnière</a:t>
            </a:r>
          </a:p>
          <a:p>
            <a:pPr marL="0" indent="0">
              <a:buNone/>
            </a:pPr>
            <a:endParaRPr lang="fr-FR" sz="24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24D07F2F-D55D-E408-B2F8-A2FE0A4A8C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950"/>
          <a:stretch/>
        </p:blipFill>
        <p:spPr>
          <a:xfrm>
            <a:off x="4203510" y="1588330"/>
            <a:ext cx="7799150" cy="51230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747EFAA-A0E1-8C9E-7307-9A5D1B1B00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35069" y="2193070"/>
            <a:ext cx="3921646" cy="2920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Connecteur droit 7"/>
          <p:cNvCxnSpPr/>
          <p:nvPr/>
        </p:nvCxnSpPr>
        <p:spPr>
          <a:xfrm flipH="1">
            <a:off x="4046562" y="1772981"/>
            <a:ext cx="0" cy="473700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836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Plan du cours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Introduction</a:t>
            </a:r>
            <a:r>
              <a:rPr lang="fr-FR" dirty="0" smtClean="0"/>
              <a:t>: rappel des enjeux écologiques dans le secteur de la santé</a:t>
            </a:r>
          </a:p>
          <a:p>
            <a:pPr marL="0" indent="0">
              <a:buNone/>
            </a:pPr>
            <a:endParaRPr lang="fr-FR" b="1" dirty="0" smtClean="0"/>
          </a:p>
          <a:p>
            <a:r>
              <a:rPr lang="fr-FR" b="1" dirty="0" smtClean="0"/>
              <a:t>Exemples de situations impliquant les hygiénistes</a:t>
            </a:r>
            <a:r>
              <a:rPr lang="fr-FR" dirty="0" smtClean="0"/>
              <a:t>: de l’usage unique vers le réutilisable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10053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77399" y="5133975"/>
            <a:ext cx="2371725" cy="163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Introduction: </a:t>
            </a:r>
            <a:r>
              <a:rPr lang="fr-FR" dirty="0" smtClean="0">
                <a:solidFill>
                  <a:srgbClr val="00B050"/>
                </a:solidFill>
              </a:rPr>
              <a:t>rapport GIEC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1026" name="Picture 2" descr="Série sur le Changement Climatique et le dernier rapport du GIEC - Episode  4 - Les Actualité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006" y="1563687"/>
            <a:ext cx="5253214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Quelle sera la hausse des températures selon les projections du Giec ? –  Libé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1414" y="1563687"/>
            <a:ext cx="4733365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691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Introduction: </a:t>
            </a:r>
            <a:r>
              <a:rPr lang="fr-FR" dirty="0" smtClean="0">
                <a:solidFill>
                  <a:srgbClr val="00B050"/>
                </a:solidFill>
              </a:rPr>
              <a:t>limites planétaires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7399" y="5133975"/>
            <a:ext cx="2371725" cy="163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Les limites planétaires - tp.dem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91" y="1203908"/>
            <a:ext cx="11715750" cy="49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68071" y="6192256"/>
            <a:ext cx="1085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Rockström</a:t>
            </a:r>
            <a:r>
              <a:rPr lang="en-US" dirty="0"/>
              <a:t>, Johan, et al. "A safe operating space for humanity." </a:t>
            </a:r>
            <a:r>
              <a:rPr lang="en-US" i="1" dirty="0"/>
              <a:t>nature</a:t>
            </a:r>
            <a:r>
              <a:rPr lang="en-US" dirty="0"/>
              <a:t> 461.7263 (2009): 472-475.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19507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Introduction: </a:t>
            </a:r>
            <a:r>
              <a:rPr lang="fr-FR" dirty="0" smtClean="0">
                <a:solidFill>
                  <a:srgbClr val="00B050"/>
                </a:solidFill>
              </a:rPr>
              <a:t>limites planétaires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677399" y="5133975"/>
            <a:ext cx="2371725" cy="163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Les limites planétaires - tp.dem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91" y="1203908"/>
            <a:ext cx="11715750" cy="49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68071" y="6192256"/>
            <a:ext cx="1085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Rockström</a:t>
            </a:r>
            <a:r>
              <a:rPr lang="en-US" dirty="0"/>
              <a:t>, Johan, et al. "A safe operating space for humanity." </a:t>
            </a:r>
            <a:r>
              <a:rPr lang="en-US" i="1" dirty="0"/>
              <a:t>nature</a:t>
            </a:r>
            <a:r>
              <a:rPr lang="en-US" dirty="0"/>
              <a:t> 461.7263 (2009): 472-475.</a:t>
            </a:r>
            <a:endParaRPr lang="fr-FR" dirty="0"/>
          </a:p>
        </p:txBody>
      </p:sp>
      <p:sp>
        <p:nvSpPr>
          <p:cNvPr id="3" name="Ellipse 2"/>
          <p:cNvSpPr/>
          <p:nvPr/>
        </p:nvSpPr>
        <p:spPr>
          <a:xfrm>
            <a:off x="10229850" y="3745707"/>
            <a:ext cx="762000" cy="609600"/>
          </a:xfrm>
          <a:prstGeom prst="ellipse">
            <a:avLst/>
          </a:prstGeom>
          <a:noFill/>
          <a:ln w="38100">
            <a:solidFill>
              <a:srgbClr val="F957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 rot="19832789">
            <a:off x="9157117" y="4688108"/>
            <a:ext cx="2994731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95748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2025: 7 limites dépassées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357145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/>
          <a:srcRect l="1882" t="7664" r="8040"/>
          <a:stretch/>
        </p:blipFill>
        <p:spPr>
          <a:xfrm>
            <a:off x="206827" y="1045240"/>
            <a:ext cx="9818916" cy="568213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90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Introduction: </a:t>
            </a:r>
            <a:r>
              <a:rPr lang="fr-FR" dirty="0" smtClean="0">
                <a:solidFill>
                  <a:srgbClr val="00B050"/>
                </a:solidFill>
              </a:rPr>
              <a:t>The Shift Project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/>
          <a:srcRect l="7375" t="23222" r="53875" b="47333"/>
          <a:stretch/>
        </p:blipFill>
        <p:spPr>
          <a:xfrm>
            <a:off x="1" y="1646904"/>
            <a:ext cx="12192000" cy="5211096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998028" y="1890033"/>
            <a:ext cx="568234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Total du secteur: </a:t>
            </a:r>
            <a:r>
              <a:rPr lang="fr-FR" sz="2000" b="1" dirty="0" smtClean="0">
                <a:solidFill>
                  <a:srgbClr val="C00000"/>
                </a:solidFill>
              </a:rPr>
              <a:t>50</a:t>
            </a:r>
            <a:r>
              <a:rPr lang="fr-FR" sz="2000" b="1" dirty="0" smtClean="0"/>
              <a:t> MTCO2e </a:t>
            </a:r>
          </a:p>
          <a:p>
            <a:r>
              <a:rPr lang="fr-FR" sz="2000" b="1" dirty="0" smtClean="0"/>
              <a:t>- </a:t>
            </a:r>
            <a:r>
              <a:rPr lang="fr-FR" sz="2000" b="1" dirty="0" smtClean="0">
                <a:solidFill>
                  <a:srgbClr val="C00000"/>
                </a:solidFill>
              </a:rPr>
              <a:t>8% </a:t>
            </a:r>
            <a:r>
              <a:rPr lang="fr-FR" sz="2000" b="1" dirty="0" smtClean="0"/>
              <a:t>du total des émissions du pays</a:t>
            </a:r>
          </a:p>
          <a:p>
            <a:r>
              <a:rPr lang="fr-FR" sz="2000" b="1" dirty="0" smtClean="0"/>
              <a:t>- </a:t>
            </a:r>
            <a:r>
              <a:rPr lang="fr-FR" sz="2000" b="1" dirty="0" smtClean="0">
                <a:solidFill>
                  <a:srgbClr val="C00000"/>
                </a:solidFill>
              </a:rPr>
              <a:t>40% </a:t>
            </a:r>
            <a:r>
              <a:rPr lang="fr-FR" sz="2000" b="1" dirty="0" smtClean="0"/>
              <a:t>viennent des hôpitaux</a:t>
            </a:r>
          </a:p>
          <a:p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xmlns="" val="34527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Introduction: </a:t>
            </a:r>
            <a:r>
              <a:rPr lang="fr-FR" dirty="0" smtClean="0">
                <a:solidFill>
                  <a:srgbClr val="00B050"/>
                </a:solidFill>
              </a:rPr>
              <a:t>quelques chiffres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129" y="1840832"/>
            <a:ext cx="5638825" cy="444647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6796" y="1690688"/>
            <a:ext cx="5646053" cy="38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07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Vers le réutilisable ?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3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</TotalTime>
  <Words>569</Words>
  <Application>Microsoft Office PowerPoint</Application>
  <PresentationFormat>Personnalisé</PresentationFormat>
  <Paragraphs>124</Paragraphs>
  <Slides>18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1" baseType="lpstr">
      <vt:lpstr>Thème Office</vt:lpstr>
      <vt:lpstr>Conception personnalisée</vt:lpstr>
      <vt:lpstr>Document</vt:lpstr>
      <vt:lpstr>Transition écologique en santé et prévention des infections.</vt:lpstr>
      <vt:lpstr>Plan du cours</vt:lpstr>
      <vt:lpstr>Introduction: rapport GIEC</vt:lpstr>
      <vt:lpstr>Introduction: limites planétaires</vt:lpstr>
      <vt:lpstr>Introduction: limites planétaires</vt:lpstr>
      <vt:lpstr>Introduction</vt:lpstr>
      <vt:lpstr>Introduction: The Shift Project</vt:lpstr>
      <vt:lpstr>Introduction: quelques chiffres</vt:lpstr>
      <vt:lpstr>Vers le réutilisable ?</vt:lpstr>
      <vt:lpstr>Le plastique dans la peau ?</vt:lpstr>
      <vt:lpstr>Diapositive 11</vt:lpstr>
      <vt:lpstr>Quels outils ? Notion d’ACV</vt:lpstr>
      <vt:lpstr>Quels outils ?</vt:lpstr>
      <vt:lpstr>Quelques exemples d’ACV</vt:lpstr>
      <vt:lpstr>Quelques exemples d’ACV</vt:lpstr>
      <vt:lpstr>Quelques exemples d’ACV</vt:lpstr>
      <vt:lpstr>Vers le réutilisable ?</vt:lpstr>
      <vt:lpstr>Changement de pratiques</vt:lpstr>
    </vt:vector>
  </TitlesOfParts>
  <Company>UMR190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lea luciani</dc:creator>
  <cp:lastModifiedBy>marine.santoriello</cp:lastModifiedBy>
  <cp:revision>50</cp:revision>
  <dcterms:created xsi:type="dcterms:W3CDTF">2025-09-24T14:06:58Z</dcterms:created>
  <dcterms:modified xsi:type="dcterms:W3CDTF">2025-10-14T12:45:05Z</dcterms:modified>
</cp:coreProperties>
</file>